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78" r:id="rId9"/>
    <p:sldId id="279" r:id="rId10"/>
    <p:sldId id="280" r:id="rId11"/>
    <p:sldId id="282" r:id="rId12"/>
    <p:sldId id="307" r:id="rId13"/>
    <p:sldId id="300" r:id="rId14"/>
    <p:sldId id="285" r:id="rId15"/>
    <p:sldId id="283" r:id="rId16"/>
    <p:sldId id="284" r:id="rId17"/>
    <p:sldId id="301" r:id="rId18"/>
    <p:sldId id="290" r:id="rId19"/>
    <p:sldId id="286" r:id="rId20"/>
    <p:sldId id="312" r:id="rId21"/>
    <p:sldId id="287" r:id="rId22"/>
    <p:sldId id="313" r:id="rId23"/>
    <p:sldId id="302" r:id="rId24"/>
    <p:sldId id="294" r:id="rId25"/>
    <p:sldId id="308" r:id="rId26"/>
    <p:sldId id="309" r:id="rId27"/>
    <p:sldId id="304" r:id="rId28"/>
    <p:sldId id="298" r:id="rId29"/>
    <p:sldId id="311" r:id="rId30"/>
    <p:sldId id="310" r:id="rId31"/>
    <p:sldId id="314" r:id="rId32"/>
    <p:sldId id="315" r:id="rId33"/>
    <p:sldId id="316" r:id="rId34"/>
    <p:sldId id="275" r:id="rId35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Adesão</c:v>
                </c:pt>
                <c:pt idx="1">
                  <c:v>Não-adesão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0.98499999999999999</c:v>
                </c:pt>
                <c:pt idx="1">
                  <c:v>1.4999999999999999E-2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Interação D-F-P</c:v>
                </c:pt>
                <c:pt idx="1">
                  <c:v>Dinam. Trab. Juventude</c:v>
                </c:pt>
                <c:pt idx="2">
                  <c:v>Cuidar Família</c:v>
                </c:pt>
                <c:pt idx="3">
                  <c:v>Formação lideranças</c:v>
                </c:pt>
                <c:pt idx="4">
                  <c:v>Diaconato permanente</c:v>
                </c:pt>
                <c:pt idx="5">
                  <c:v>Atenção Crianças</c:v>
                </c:pt>
                <c:pt idx="6">
                  <c:v>Reest. Cateq. pós-crisma</c:v>
                </c:pt>
                <c:pt idx="7">
                  <c:v>Maior compr. Sociedade</c:v>
                </c:pt>
                <c:pt idx="8">
                  <c:v>Descentraliz. Paroquial</c:v>
                </c:pt>
                <c:pt idx="9">
                  <c:v>Protagonismo leigo</c:v>
                </c:pt>
                <c:pt idx="10">
                  <c:v>Maior acolhida</c:v>
                </c:pt>
                <c:pt idx="11">
                  <c:v>Dinâm. past. missionária</c:v>
                </c:pt>
              </c:strCache>
            </c:strRef>
          </c:cat>
          <c:val>
            <c:numRef>
              <c:f>Plan1!$B$2:$B$13</c:f>
              <c:numCache>
                <c:formatCode>0%</c:formatCode>
                <c:ptCount val="12"/>
                <c:pt idx="0">
                  <c:v>0.7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8753280"/>
        <c:axId val="42837120"/>
      </c:barChart>
      <c:catAx>
        <c:axId val="1987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837120"/>
        <c:crosses val="autoZero"/>
        <c:auto val="1"/>
        <c:lblAlgn val="ctr"/>
        <c:lblOffset val="100"/>
        <c:noMultiLvlLbl val="0"/>
      </c:catAx>
      <c:valAx>
        <c:axId val="428371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98753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Comodismo</c:v>
                </c:pt>
                <c:pt idx="1">
                  <c:v>Falta conversão (P e L)</c:v>
                </c:pt>
                <c:pt idx="2">
                  <c:v>Falta conhec. realidade</c:v>
                </c:pt>
                <c:pt idx="3">
                  <c:v>Falta formação</c:v>
                </c:pt>
                <c:pt idx="4">
                  <c:v>Falta unidade</c:v>
                </c:pt>
                <c:pt idx="5">
                  <c:v>Falta abert. novo</c:v>
                </c:pt>
                <c:pt idx="6">
                  <c:v>Intimismo canais TV</c:v>
                </c:pt>
                <c:pt idx="7">
                  <c:v>Descump. Diret. Dioc.</c:v>
                </c:pt>
                <c:pt idx="8">
                  <c:v>Falta comunicação</c:v>
                </c:pt>
              </c:strCache>
            </c:strRef>
          </c:cat>
          <c:val>
            <c:numRef>
              <c:f>Plan1!$B$2:$B$10</c:f>
              <c:numCache>
                <c:formatCode>0%</c:formatCode>
                <c:ptCount val="9"/>
                <c:pt idx="0">
                  <c:v>0.6</c:v>
                </c:pt>
                <c:pt idx="1">
                  <c:v>0.4</c:v>
                </c:pt>
                <c:pt idx="2">
                  <c:v>0.4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8732800"/>
        <c:axId val="127063680"/>
      </c:barChart>
      <c:catAx>
        <c:axId val="1987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063680"/>
        <c:crosses val="autoZero"/>
        <c:auto val="1"/>
        <c:lblAlgn val="ctr"/>
        <c:lblOffset val="100"/>
        <c:noMultiLvlLbl val="0"/>
      </c:catAx>
      <c:valAx>
        <c:axId val="1270636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98732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Formação lideranças</c:v>
                </c:pt>
                <c:pt idx="1">
                  <c:v>Acolhida desafios</c:v>
                </c:pt>
                <c:pt idx="2">
                  <c:v>Testemunho / alegria</c:v>
                </c:pt>
                <c:pt idx="3">
                  <c:v>Protagonismo leigo</c:v>
                </c:pt>
                <c:pt idx="4">
                  <c:v>Diâmica missionária</c:v>
                </c:pt>
                <c:pt idx="5">
                  <c:v>Reest. Past. Familiar</c:v>
                </c:pt>
                <c:pt idx="6">
                  <c:v>Redivisão foranias</c:v>
                </c:pt>
                <c:pt idx="7">
                  <c:v>Família-catequese</c:v>
                </c:pt>
                <c:pt idx="8">
                  <c:v>Linguagem juventude</c:v>
                </c:pt>
                <c:pt idx="9">
                  <c:v>Diaconato permanente</c:v>
                </c:pt>
                <c:pt idx="10">
                  <c:v>Criatividade pastoral</c:v>
                </c:pt>
                <c:pt idx="11">
                  <c:v>Melhor uso mídias</c:v>
                </c:pt>
                <c:pt idx="12">
                  <c:v>Atual. Linguagem</c:v>
                </c:pt>
                <c:pt idx="13">
                  <c:v>Fim beb. Alcoólicas</c:v>
                </c:pt>
              </c:strCache>
            </c:strRef>
          </c:cat>
          <c:val>
            <c:numRef>
              <c:f>Plan1!$B$2:$B$15</c:f>
              <c:numCache>
                <c:formatCode>0%</c:formatCode>
                <c:ptCount val="14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0.3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8732288"/>
        <c:axId val="127061376"/>
      </c:barChart>
      <c:catAx>
        <c:axId val="1987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061376"/>
        <c:crosses val="autoZero"/>
        <c:auto val="1"/>
        <c:lblAlgn val="ctr"/>
        <c:lblOffset val="100"/>
        <c:noMultiLvlLbl val="0"/>
      </c:catAx>
      <c:valAx>
        <c:axId val="1270613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9873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Foranias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Falta formação / material</c:v>
                </c:pt>
                <c:pt idx="1">
                  <c:v>Falta compr. / comodismo</c:v>
                </c:pt>
                <c:pt idx="2">
                  <c:v>Desart. / Falta unidade</c:v>
                </c:pt>
                <c:pt idx="3">
                  <c:v>Falta ling. família / juvent.</c:v>
                </c:pt>
                <c:pt idx="4">
                  <c:v>Sobrecarga padres / lideranças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7248896"/>
        <c:axId val="121781568"/>
      </c:barChart>
      <c:catAx>
        <c:axId val="1272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781568"/>
        <c:crosses val="autoZero"/>
        <c:auto val="1"/>
        <c:lblAlgn val="ctr"/>
        <c:lblOffset val="100"/>
        <c:noMultiLvlLbl val="0"/>
      </c:catAx>
      <c:valAx>
        <c:axId val="1217815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24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Foranias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Formação leiga / material</c:v>
                </c:pt>
                <c:pt idx="1">
                  <c:v>Melh. Ação Social / Missão</c:v>
                </c:pt>
                <c:pt idx="2">
                  <c:v>Interação / Comun. D-F-P</c:v>
                </c:pt>
                <c:pt idx="3">
                  <c:v>Ação Família / Juventude</c:v>
                </c:pt>
                <c:pt idx="4">
                  <c:v>Diaconato Permanente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7248384"/>
        <c:axId val="121779264"/>
      </c:barChart>
      <c:catAx>
        <c:axId val="1272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779264"/>
        <c:crosses val="autoZero"/>
        <c:auto val="1"/>
        <c:lblAlgn val="ctr"/>
        <c:lblOffset val="100"/>
        <c:noMultiLvlLbl val="0"/>
      </c:catAx>
      <c:valAx>
        <c:axId val="1217792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248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Presente(s)</c:v>
                </c:pt>
                <c:pt idx="1">
                  <c:v>Ausente(s)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0.97150000000000003</c:v>
                </c:pt>
                <c:pt idx="1">
                  <c:v>2.8500000000000001E-2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Falta form. past. específica</c:v>
                </c:pt>
                <c:pt idx="1">
                  <c:v>Sobrecarga Lideranças</c:v>
                </c:pt>
                <c:pt idx="2">
                  <c:v>Sobrecarga Clero</c:v>
                </c:pt>
                <c:pt idx="3">
                  <c:v>Falta comprom. leigos</c:v>
                </c:pt>
                <c:pt idx="4">
                  <c:v>Falta incent. Setores Miss.</c:v>
                </c:pt>
                <c:pt idx="5">
                  <c:v>Falta trab. vocacional forân.</c:v>
                </c:pt>
                <c:pt idx="6">
                  <c:v>Falta apoio Padres</c:v>
                </c:pt>
                <c:pt idx="7">
                  <c:v>Falta unidade e acolhida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7090176"/>
        <c:axId val="42815424"/>
      </c:barChart>
      <c:catAx>
        <c:axId val="12709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815424"/>
        <c:crosses val="autoZero"/>
        <c:auto val="1"/>
        <c:lblAlgn val="ctr"/>
        <c:lblOffset val="100"/>
        <c:noMultiLvlLbl val="0"/>
      </c:catAx>
      <c:valAx>
        <c:axId val="42815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09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Plan1!$A$2:$A$9</c:f>
              <c:strCache>
                <c:ptCount val="8"/>
                <c:pt idx="0">
                  <c:v>Rede divulg. Past.</c:v>
                </c:pt>
                <c:pt idx="1">
                  <c:v>Protagonismo leigo</c:v>
                </c:pt>
                <c:pt idx="2">
                  <c:v>Intercâmbio segmentos</c:v>
                </c:pt>
                <c:pt idx="3">
                  <c:v>Sair em missão</c:v>
                </c:pt>
                <c:pt idx="4">
                  <c:v>Formação continuada</c:v>
                </c:pt>
                <c:pt idx="5">
                  <c:v>Diaconato permanente</c:v>
                </c:pt>
                <c:pt idx="6">
                  <c:v>Consc.: Fé e Política</c:v>
                </c:pt>
                <c:pt idx="7">
                  <c:v>Formação novos agentes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0.3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7139840"/>
        <c:axId val="121774656"/>
      </c:barChart>
      <c:catAx>
        <c:axId val="127139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1774656"/>
        <c:crosses val="autoZero"/>
        <c:auto val="1"/>
        <c:lblAlgn val="ctr"/>
        <c:lblOffset val="100"/>
        <c:noMultiLvlLbl val="0"/>
      </c:catAx>
      <c:valAx>
        <c:axId val="1217746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139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Falta formação</c:v>
                </c:pt>
                <c:pt idx="1">
                  <c:v>Falta presença Padre</c:v>
                </c:pt>
                <c:pt idx="2">
                  <c:v>Falta compromisso leigo</c:v>
                </c:pt>
                <c:pt idx="3">
                  <c:v>Dificuldade famílias</c:v>
                </c:pt>
                <c:pt idx="4">
                  <c:v>Comodismo / Apego</c:v>
                </c:pt>
                <c:pt idx="5">
                  <c:v>Falta material espec.</c:v>
                </c:pt>
                <c:pt idx="6">
                  <c:v>Falta unidade / comunic.</c:v>
                </c:pt>
                <c:pt idx="7">
                  <c:v>Sobrecarga lideranças</c:v>
                </c:pt>
                <c:pt idx="8">
                  <c:v>Descontinuidade Padres</c:v>
                </c:pt>
              </c:strCache>
            </c:strRef>
          </c:cat>
          <c:val>
            <c:numRef>
              <c:f>Plan1!$B$2:$B$10</c:f>
              <c:numCache>
                <c:formatCode>0%</c:formatCode>
                <c:ptCount val="9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0.2</c:v>
                </c:pt>
                <c:pt idx="8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5301120"/>
        <c:axId val="214948032"/>
      </c:barChart>
      <c:catAx>
        <c:axId val="215301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4948032"/>
        <c:crosses val="autoZero"/>
        <c:auto val="1"/>
        <c:lblAlgn val="ctr"/>
        <c:lblOffset val="100"/>
        <c:noMultiLvlLbl val="0"/>
      </c:catAx>
      <c:valAx>
        <c:axId val="2149480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530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Descump. Diret. Dioc.</c:v>
                </c:pt>
                <c:pt idx="1">
                  <c:v>Falta ling. juventude</c:v>
                </c:pt>
                <c:pt idx="2">
                  <c:v>Falta abertura</c:v>
                </c:pt>
                <c:pt idx="3">
                  <c:v>Pouca inter. Padres</c:v>
                </c:pt>
                <c:pt idx="4">
                  <c:v>Descump. Planos dioc.</c:v>
                </c:pt>
                <c:pt idx="5">
                  <c:v>Pouco n.º Padres</c:v>
                </c:pt>
                <c:pt idx="6">
                  <c:v>Desarticulação CEB's</c:v>
                </c:pt>
                <c:pt idx="7">
                  <c:v>Pouca atuaç. Social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5298048"/>
        <c:axId val="214945728"/>
      </c:barChart>
      <c:catAx>
        <c:axId val="2152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945728"/>
        <c:crosses val="autoZero"/>
        <c:auto val="1"/>
        <c:lblAlgn val="ctr"/>
        <c:lblOffset val="100"/>
        <c:noMultiLvlLbl val="0"/>
      </c:catAx>
      <c:valAx>
        <c:axId val="2149457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529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Plan1!$A$2:$A$9</c:f>
              <c:strCache>
                <c:ptCount val="8"/>
                <c:pt idx="0">
                  <c:v>Diaconato permanente</c:v>
                </c:pt>
                <c:pt idx="1">
                  <c:v>Interação foranias</c:v>
                </c:pt>
                <c:pt idx="2">
                  <c:v>Fortalec. Dízimo</c:v>
                </c:pt>
                <c:pt idx="3">
                  <c:v>Melhor. Meios Comum.</c:v>
                </c:pt>
                <c:pt idx="4">
                  <c:v>Presença Bispo</c:v>
                </c:pt>
                <c:pt idx="5">
                  <c:v>Aplicação Planos</c:v>
                </c:pt>
                <c:pt idx="6">
                  <c:v>Fort. Setores Miss.</c:v>
                </c:pt>
                <c:pt idx="7">
                  <c:v>Pastoral da Acolhida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15252480"/>
        <c:axId val="214943424"/>
      </c:barChart>
      <c:catAx>
        <c:axId val="215252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4943424"/>
        <c:crosses val="autoZero"/>
        <c:auto val="1"/>
        <c:lblAlgn val="ctr"/>
        <c:lblOffset val="100"/>
        <c:noMultiLvlLbl val="0"/>
      </c:catAx>
      <c:valAx>
        <c:axId val="214943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525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Plan1!$A$2:$A$9</c:f>
              <c:strCache>
                <c:ptCount val="8"/>
                <c:pt idx="0">
                  <c:v>Secr. Past. Par.</c:v>
                </c:pt>
                <c:pt idx="1">
                  <c:v>Melh. Ação social</c:v>
                </c:pt>
                <c:pt idx="2">
                  <c:v>Religiosos past. par.</c:v>
                </c:pt>
                <c:pt idx="3">
                  <c:v>Padre não-admin.</c:v>
                </c:pt>
                <c:pt idx="4">
                  <c:v>Interação D-F-P</c:v>
                </c:pt>
                <c:pt idx="5">
                  <c:v>Atenção Exéquias</c:v>
                </c:pt>
                <c:pt idx="6">
                  <c:v>Fort. Past. Familiar</c:v>
                </c:pt>
                <c:pt idx="7">
                  <c:v>Form. nov. lideranças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15202304"/>
        <c:axId val="42843456"/>
      </c:barChart>
      <c:catAx>
        <c:axId val="215202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843456"/>
        <c:crosses val="autoZero"/>
        <c:auto val="1"/>
        <c:lblAlgn val="ctr"/>
        <c:lblOffset val="100"/>
        <c:noMultiLvlLbl val="0"/>
      </c:catAx>
      <c:valAx>
        <c:axId val="428434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5202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Grupos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Falta compromisso</c:v>
                </c:pt>
                <c:pt idx="1">
                  <c:v>Falta formação</c:v>
                </c:pt>
                <c:pt idx="2">
                  <c:v>Falta ling. juventude</c:v>
                </c:pt>
                <c:pt idx="3">
                  <c:v>Sobrecarga pastoral</c:v>
                </c:pt>
                <c:pt idx="4">
                  <c:v>Desartic. Dioc. / foran.</c:v>
                </c:pt>
                <c:pt idx="5">
                  <c:v>Desarticulação CEDIPA</c:v>
                </c:pt>
                <c:pt idx="6">
                  <c:v>Falta ins. Sociedade</c:v>
                </c:pt>
                <c:pt idx="7">
                  <c:v>Estagnação lideranças</c:v>
                </c:pt>
                <c:pt idx="8">
                  <c:v>Depend. past. Padre</c:v>
                </c:pt>
                <c:pt idx="9">
                  <c:v>Falta diálogo Padre</c:v>
                </c:pt>
                <c:pt idx="10">
                  <c:v>Falta apoio dioc. à paróquia</c:v>
                </c:pt>
                <c:pt idx="11">
                  <c:v>Pouco nº. Padres</c:v>
                </c:pt>
                <c:pt idx="12">
                  <c:v>Descump. Diret. Dioc.</c:v>
                </c:pt>
              </c:strCache>
            </c:strRef>
          </c:cat>
          <c:val>
            <c:numRef>
              <c:f>Plan1!$B$2:$B$14</c:f>
              <c:numCache>
                <c:formatCode>0%</c:formatCode>
                <c:ptCount val="13"/>
                <c:pt idx="0">
                  <c:v>0.7</c:v>
                </c:pt>
                <c:pt idx="1">
                  <c:v>0.4</c:v>
                </c:pt>
                <c:pt idx="2">
                  <c:v>0.3</c:v>
                </c:pt>
                <c:pt idx="3">
                  <c:v>0.2</c:v>
                </c:pt>
                <c:pt idx="4">
                  <c:v>0.2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8752768"/>
        <c:axId val="42839424"/>
      </c:barChart>
      <c:catAx>
        <c:axId val="1987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839424"/>
        <c:crosses val="autoZero"/>
        <c:auto val="1"/>
        <c:lblAlgn val="ctr"/>
        <c:lblOffset val="100"/>
        <c:noMultiLvlLbl val="0"/>
      </c:catAx>
      <c:valAx>
        <c:axId val="42839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9875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CDAC-6E4F-44F2-A634-8A36FD181F5D}" type="datetimeFigureOut">
              <a:rPr lang="pt-BR" smtClean="0"/>
              <a:t>06/12/2015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6D65A-B030-4139-AADF-78A23160D6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36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04432-2343-413D-BF0D-A60735FBF31E}" type="datetimeFigureOut">
              <a:rPr lang="pt-BR" smtClean="0"/>
              <a:t>06/12/2015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A1F1-C7D6-4473-8C08-02CBE5A35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7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A1F1-C7D6-4473-8C08-02CBE5A35F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2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A1F1-C7D6-4473-8C08-02CBE5A35F5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48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EF4F2B-9CA1-4565-BCB0-A33160824D5D}" type="datetime1">
              <a:rPr lang="pt-BR" smtClean="0"/>
              <a:t>06/12/2015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755-194A-4E42-ADA0-51F5BDE76BC0}" type="datetime1">
              <a:rPr lang="pt-BR" smtClean="0"/>
              <a:t>06/12/2015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AC83-FCB8-449A-A2E3-58D9140E1741}" type="datetime1">
              <a:rPr lang="pt-BR" smtClean="0"/>
              <a:t>06/12/2015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8CF-05F4-4B8E-893F-355E439448A0}" type="datetime1">
              <a:rPr lang="pt-BR" smtClean="0"/>
              <a:t>06/12/2015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1F-5F7E-497F-8CC7-D22B4F404F45}" type="datetime1">
              <a:rPr lang="pt-BR" smtClean="0"/>
              <a:t>06/12/2015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BE3D-B236-4D01-918C-7779826A0217}" type="datetime1">
              <a:rPr lang="pt-BR" smtClean="0"/>
              <a:t>06/12/2015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F0BF-C805-450A-95A9-322FAC179CF5}" type="datetime1">
              <a:rPr lang="pt-BR" smtClean="0"/>
              <a:t>06/12/2015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EC36-EA61-4A66-AF5D-3072FA13A3A2}" type="datetime1">
              <a:rPr lang="pt-BR" smtClean="0"/>
              <a:t>06/12/2015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3A0-DF95-45C6-B4EB-AB577254A3EF}" type="datetime1">
              <a:rPr lang="pt-BR" smtClean="0"/>
              <a:t>06/12/2015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0CBC-FDFF-44E6-9EFB-52C39D9639B1}" type="datetime1">
              <a:rPr lang="pt-BR" smtClean="0"/>
              <a:t>06/12/2015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81BB-9A36-4E71-BC65-0A7B5A6F57DE}" type="datetime1">
              <a:rPr lang="pt-BR" smtClean="0"/>
              <a:t>06/12/2015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F097A22-2266-4395-BAF3-3A99618DA82F}" type="datetime1">
              <a:rPr lang="pt-BR" smtClean="0"/>
              <a:t>06/12/2015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05B7E-539E-44D6-948A-4D815413058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Assembleia de Pastoral da Diocese da Campanha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4832667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de Dezembro de 2015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Campanha / MG -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ites.google.com/site/estudarolatim/_/rsrc/1320700393498/config/Bras%C3%A3o%20da%20Dioces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6901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 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Bem-aventurado Pe. Victor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paróquias participantes (92,85%):</a:t>
            </a:r>
          </a:p>
          <a:p>
            <a:pPr algn="just">
              <a:spcBef>
                <a:spcPts val="0"/>
              </a:spcBef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Dores; Sta. Rita (Boa Esperança);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Aparecida (Campo do Meio);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Carmo (Campos Gerais);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Espírito Santo (Coqueiral);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Rosário (Córrego do Ouro);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Francisco de Assis (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Guapé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Aparecida (Ilicínea);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João Nepomuceno (Nepomuceno);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Sant’Ana (Sant’Ana da Vargem);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d’Ajuda; N. Sra. Aparecida; Cristo Redentor (Três Pontas).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7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Maiores dificuldades na caminhada pastoral: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Desconhecimento dos planos diocesanos e sua implantação;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comunicação;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um trabalho eficiente com a juventude;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formação de novas lideranças;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compromisso de alguns paroquianos / individualismo.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Sugestões para a caminhada pastoral diocesana: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na liturgia, comunicação, juventude e ação social;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Teologia para leigos;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Troca de experiências pastorais nas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foranias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o trabalho: Escola da Fé (Formação); Círculos Bíblicos; Pastoral Orgânica; Pastoral Familiar;</a:t>
            </a:r>
          </a:p>
          <a:p>
            <a:pPr marL="52578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visibilidade e dinamicidade a todos os segmentos.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4587205"/>
            <a:ext cx="7068529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Bem-aventurada Nhá Chica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58645" y="6110947"/>
            <a:ext cx="6637467" cy="41439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02/08/2015, Cruzília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807369" cy="394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7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 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Bem-aventurada Nhá Chica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paróquias participantes (100%):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(Aiuruoca);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Rosário (Alagoa);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Sta. Maria (Baependi);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Sg. C. Jesus (Carvalhos);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Remédios (Caxambu);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(Conceição do Rio Verde);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Sebastião (Cruzília);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Lourenço;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Ssma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Trindade; S. Pedro e S. Paulo (S. Lourenço);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João Batista (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Seritinga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Bonsucesso (Serranos);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Soledade (Soledade de Minas).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9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3: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Maiores dificuldades na caminhada pastoral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76762768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6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4: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Sugestões para a caminhada pastoral diocesana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16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10333790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3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4587205"/>
            <a:ext cx="7068529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Senhora dos Campos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58645" y="6110947"/>
            <a:ext cx="6637467" cy="41439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15/08/2015, Três Corações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29" y="744022"/>
            <a:ext cx="3193542" cy="3981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Senhora dos Campos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68052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paróquias participantes (94,5%)*: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Carmo (Carmo da Cachoeira);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E. Santo; Cristo Bom Pastor (Elói Mendes);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Bento (S. Bento Abade);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Sg. Família; Sg. C. Jesus; Sta. Rita; Sta. Teresa; N. Sra. Aparecida; Nhá Chica (Três Corações);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E. Santo; S. Sebastião; N. Sra. Rosário; Sant’Ana; N. Sra. Guadalupe; Sta. Clara; Cristo Ressuscitado (Varginha).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endPara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*Obs.: Antes, 18 – Agora, 19 (</a:t>
            </a:r>
            <a:r>
              <a:rPr lang="pt-B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Cristo, Luz dos Povos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0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Maiores dificuldades na caminhada pastoral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06733743"/>
              </p:ext>
            </p:extLst>
          </p:nvPr>
        </p:nvGraphicFramePr>
        <p:xfrm>
          <a:off x="467544" y="2420888"/>
          <a:ext cx="81820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6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8645" y="4509120"/>
            <a:ext cx="66374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Tabulação dos resultados das Assembleias de Foranias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51720" y="6093296"/>
            <a:ext cx="6637467" cy="414397"/>
          </a:xfrm>
        </p:spPr>
        <p:txBody>
          <a:bodyPr>
            <a:normAutofit/>
          </a:bodyPr>
          <a:lstStyle/>
          <a:p>
            <a:pPr algn="r"/>
            <a:r>
              <a:rPr lang="pt-B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 partir dos dados enviados à Secretaria Diocesana de Pastoral</a:t>
            </a:r>
            <a:endParaRPr lang="pt-BR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Wendel\Pictures\Imagens úteis\business-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888432" cy="364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6: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Maiores dificuldades na caminhada pastoral (contin.)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20714382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20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7: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Sugestões para a caminhada pastoral diocesana 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21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76512315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8: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Sugestões para a caminhada pastoral diocesana (contin.)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22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92451501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4587205"/>
            <a:ext cx="7068529" cy="136207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Senhora das Fontes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58645" y="6110947"/>
            <a:ext cx="6637467" cy="41439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22/08/2015, Lambari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blogafonte.net.br/sites/blogafonte.net.br/files/nossa_senhora_da_conceicao_-_jardim_do_serid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00707"/>
            <a:ext cx="4752528" cy="3564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Senhora das Fontes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paróquias participantes (100%):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Sebastião (Cambuquira);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Antônio (Campanha);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Careaçu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Sg. Coração de Jesus (Cordislândia);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Sta. Isabel (Heliodora);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 Jesus (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Jesuânia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Saúde (Lambari);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(Mons. Paulo);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Sta. Catarina (Natércia);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Sebastião (Olímpio Noronha);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Gonçalo (S.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onçalo do Sapucaí).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6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9: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Maiores dificuldades na caminhada pastoral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89952551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25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7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10: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Sugestões para a caminhada pastoral diocesana 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70077373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26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4587205"/>
            <a:ext cx="7068529" cy="136207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Senhora dos Montes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58645" y="6110947"/>
            <a:ext cx="6637467" cy="41439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29/08/2015, Cristina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1.bp.blogspot.com/-8Su_t2xOs0k/UB7bfFL46WI/AAAAAAAABBc/Hq21GKNiua0/s1600/monte%2Bcazall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692696"/>
            <a:ext cx="277682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Senhora dos Montes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82453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paróquias participantes (100%):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Carmo (Carmo de Minas);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(Conceição das Pedras);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E. Santo (Cristina);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Rosário (D. Viçoso);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José (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Itamonte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(Itanhandu);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Sebastião (Passa Quatro);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Sebastião (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Pedralva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(Pouso Alto);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Sant’Ana (Sant’Ana do Capivari);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José (S. José do Alegre);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Sebastião (S. Sebastião do Rio Verde);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Sra. Conceição (Virgínia).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11: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Maiores dificuldades na caminhada pastoral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89781763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29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557808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5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Retrospectiva da IV Assembleia Diocesana de Pastoral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semestre de 2014: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de D. Diamantino e CODIPA de realizar a IV Assembleia; organização das fases de realização (Pe. Rogério).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Janeiro de 2015: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organização do Grupo de Assessores Diocesanos (GRADI).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 a Março de 2015: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reuniões do CODIPA e GRADI para organização das fases da IV Assembleia.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de 2015: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Capacitação forânea para assessores das assembleias paroquiais.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12: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Sugestões para a caminhada pastoral diocesana 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09799209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30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das conclusões dos 10 Grupos de Trabalho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5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ndel\Pictures\Imagens úteis\conhecimen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4425"/>
            <a:ext cx="5760640" cy="3598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8645" y="4515197"/>
            <a:ext cx="6637468" cy="1362075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Tabulação geral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8645" y="5805264"/>
            <a:ext cx="6637467" cy="7200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principais desafios e prioridades pastorais tabulados a partir das 5 Assembleias Forâneas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13: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principais desafios na caminhada pastoral diocesana 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Tabulação geral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45108714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14: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principais sugestões para a pastoral diocesana 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Tabulação geral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33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32246955"/>
              </p:ext>
            </p:extLst>
          </p:nvPr>
        </p:nvGraphicFramePr>
        <p:xfrm>
          <a:off x="467544" y="242088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5040560" cy="518457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34</a:t>
            </a:fld>
            <a:endParaRPr lang="pt-BR"/>
          </a:p>
        </p:txBody>
      </p:sp>
      <p:pic>
        <p:nvPicPr>
          <p:cNvPr id="5" name="Picture 2" descr="https://sites.google.com/site/estudarolatim/_/rsrc/1320700393498/config/Bras%C3%A3o%20da%20Dioces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6901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Fase da IV Assembleia: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Assembleias Paroquiais!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Realização: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Abril a Julho de 2015.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Conteúdos: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dos 3 Planos de Pastoral da Diocese: I- 1989; II- 1997; III- 2008;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da caminhada pastoral paroquial, forânea e diocesana (grupos);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 dos 10 representantes paroquiais nas assembleias de foranias;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dos resultados para as foranias.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Adesão das Paróquias às Assembleias Paroquiais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1: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69 paróquias (hoje 70) e 1 região pastoral.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39614609"/>
              </p:ext>
            </p:extLst>
          </p:nvPr>
        </p:nvGraphicFramePr>
        <p:xfrm>
          <a:off x="1835696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7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Agosto de 2015.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Conteúdos: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Tabulação dos resultados das Assembleias Paroquiais (Vigários Forâneos);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do Documento 100 da CNBB;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da caminhada pastoral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forânea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diocesana (grupos);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dos resultados à Secretaria Diocesana de Pastoral.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Fase da IV Assembleia: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Assembleias Forâneas!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1º/08/2015: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Forania Pe. Victor.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02/08/2015: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Forania Nhá Chica.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15/08/2015: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Forania N. Sra. Campos.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22/08/2015: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Forania N. Sra. Fontes.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29/08/2015: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Forania N. Sra. Montes.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Sequência das Assembleias Forâneas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2452328"/>
            <a:ext cx="3146925" cy="346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2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Adesão das Paróquias às Assembleias Forâneas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2: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69 paróquias (hoje 70) e 1 região pastoral.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069145039"/>
              </p:ext>
            </p:extLst>
          </p:nvPr>
        </p:nvGraphicFramePr>
        <p:xfrm>
          <a:off x="1763688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3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4587205"/>
            <a:ext cx="7068529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da Forania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Bem-aventurado Pe. Victor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58645" y="6110947"/>
            <a:ext cx="6637467" cy="41439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1º/08/2015, Boa Esperança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3.bp.blogspot.com/-DgjlU3sGvoc/VklbrlTVmlI/AAAAAAAAYc4/mbq58z71Uac/s1600/beatooficial_inte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328592" cy="3530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5B7E-539E-44D6-948A-4D815413058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sonalizada 5">
      <a:majorFont>
        <a:latin typeface="Segoe Print"/>
        <a:ea typeface=""/>
        <a:cs typeface=""/>
      </a:majorFont>
      <a:minorFont>
        <a:latin typeface="Arial Narrow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557</TotalTime>
  <Words>1253</Words>
  <Application>Microsoft Office PowerPoint</Application>
  <PresentationFormat>Apresentação na tela (4:3)</PresentationFormat>
  <Paragraphs>196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Austin</vt:lpstr>
      <vt:lpstr>IV Assembleia de Pastoral da Diocese da Campanha</vt:lpstr>
      <vt:lpstr>Tabulação dos resultados das Assembleias de Foranias</vt:lpstr>
      <vt:lpstr>Retrospectiva da IV Assembleia Diocesana de Pastoral</vt:lpstr>
      <vt:lpstr>I Fase da IV Assembleia: Assembleias Paroquiais!</vt:lpstr>
      <vt:lpstr>Adesão das Paróquias às Assembleias Paroquiais</vt:lpstr>
      <vt:lpstr>I Fase da IV Assembleia: Assembleias Forâneas!</vt:lpstr>
      <vt:lpstr>Sequência das Assembleias Forâneas</vt:lpstr>
      <vt:lpstr>Adesão das Paróquias às Assembleias Forâneas</vt:lpstr>
      <vt:lpstr>Assembleia da Forania Bem-aventurado Pe. Victor</vt:lpstr>
      <vt:lpstr>Assembleia da Forania  Bem-aventurado Pe. Victor</vt:lpstr>
      <vt:lpstr>Dados das conclusões dos 10 Grupos de Trabalho</vt:lpstr>
      <vt:lpstr>Dados das conclusões dos 10 Grupos de Trabalho</vt:lpstr>
      <vt:lpstr>Assembleia da Forania Bem-aventurada Nhá Chica</vt:lpstr>
      <vt:lpstr>Assembleia da Forania  Bem-aventurada Nhá Chica</vt:lpstr>
      <vt:lpstr>Dados das conclusões dos 10 Grupos de Trabalho</vt:lpstr>
      <vt:lpstr>Dados das conclusões dos 10 Grupos de Trabalho</vt:lpstr>
      <vt:lpstr>Assembleia da Forania Nossa Senhora dos Campos</vt:lpstr>
      <vt:lpstr>Assembleia da Forania Nossa Senhora dos Campos</vt:lpstr>
      <vt:lpstr>Dados das conclusões dos 10 Grupos de Trabalho</vt:lpstr>
      <vt:lpstr>Dados das conclusões dos 10 Grupos de Trabalho</vt:lpstr>
      <vt:lpstr>Dados das conclusões dos 10 Grupos de Trabalho</vt:lpstr>
      <vt:lpstr>Dados das conclusões dos 10 Grupos de Trabalho</vt:lpstr>
      <vt:lpstr>Assembleia da Forania Nossa Senhora das Fontes</vt:lpstr>
      <vt:lpstr>Assembleia da Forania Nossa Senhora das Fontes</vt:lpstr>
      <vt:lpstr>Dados das conclusões dos 10 Grupos de Trabalho</vt:lpstr>
      <vt:lpstr>Dados das conclusões dos 10 Grupos de Trabalho</vt:lpstr>
      <vt:lpstr>Assembleia da Forania Nossa Senhora dos Montes</vt:lpstr>
      <vt:lpstr>Assembleia da Forania Nossa Senhora dos Montes</vt:lpstr>
      <vt:lpstr>Apresentação do PowerPoint</vt:lpstr>
      <vt:lpstr>Dados das conclusões dos 10 Grupos de Trabalho</vt:lpstr>
      <vt:lpstr>Tabulação geral</vt:lpstr>
      <vt:lpstr>Tabulação geral</vt:lpstr>
      <vt:lpstr>Tabulação geral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Wendel de Oliveira Rezende</dc:creator>
  <cp:lastModifiedBy>Wendel de Oliveira Rezende</cp:lastModifiedBy>
  <cp:revision>124</cp:revision>
  <cp:lastPrinted>2015-12-03T14:59:00Z</cp:lastPrinted>
  <dcterms:created xsi:type="dcterms:W3CDTF">2015-11-23T23:09:44Z</dcterms:created>
  <dcterms:modified xsi:type="dcterms:W3CDTF">2015-12-06T21:45:28Z</dcterms:modified>
</cp:coreProperties>
</file>